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25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4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63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7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5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96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8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78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23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23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7CAD-AF6A-474D-8F6E-A73202E4A962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728E-AA1D-485A-B8AF-E8188126C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7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e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e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e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e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6A5A4-EDDA-4045-B564-1D34314ED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40ED0D-DDF4-4781-9AB5-55365E67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B3BDF0-FCBF-4B84-8406-58A83C69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-6322096"/>
            <a:ext cx="17260478" cy="1318009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5B49C8-3DB4-4720-A020-F678BF7BE8C0}"/>
              </a:ext>
            </a:extLst>
          </p:cNvPr>
          <p:cNvSpPr txBox="1">
            <a:spLocks/>
          </p:cNvSpPr>
          <p:nvPr/>
        </p:nvSpPr>
        <p:spPr>
          <a:xfrm>
            <a:off x="5102643" y="5782530"/>
            <a:ext cx="3688262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lack"/>
                <a:ea typeface="+mj-ea"/>
                <a:cs typeface="Muli Black"/>
              </a:defRPr>
            </a:lvl1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2000" dirty="0"/>
              <a:t>«</a:t>
            </a:r>
            <a:r>
              <a:rPr lang="es-ES" sz="2000" dirty="0" err="1"/>
              <a:t>Nahi</a:t>
            </a:r>
            <a:r>
              <a:rPr lang="es-ES" sz="2000" dirty="0"/>
              <a:t> </a:t>
            </a:r>
            <a:r>
              <a:rPr lang="es-ES" sz="2000" dirty="0" err="1"/>
              <a:t>dugun</a:t>
            </a:r>
            <a:r>
              <a:rPr lang="es-ES" sz="2000" dirty="0"/>
              <a:t> lana: </a:t>
            </a:r>
            <a:r>
              <a:rPr lang="es-ES" sz="2000" dirty="0" err="1"/>
              <a:t>askea</a:t>
            </a:r>
            <a:r>
              <a:rPr lang="es-ES" sz="2000" dirty="0"/>
              <a:t>, </a:t>
            </a:r>
            <a:r>
              <a:rPr lang="es-ES" sz="2000" dirty="0" err="1"/>
              <a:t>sortzailea</a:t>
            </a:r>
            <a:r>
              <a:rPr lang="es-ES" sz="2000" dirty="0"/>
              <a:t>, parte-</a:t>
            </a:r>
            <a:r>
              <a:rPr lang="es-ES" sz="2000" dirty="0" err="1"/>
              <a:t>hartzailea</a:t>
            </a:r>
            <a:r>
              <a:rPr lang="es-ES" sz="2000" dirty="0"/>
              <a:t> eta </a:t>
            </a:r>
            <a:r>
              <a:rPr lang="es-ES" sz="2000" dirty="0" err="1"/>
              <a:t>solidarioa</a:t>
            </a:r>
            <a:r>
              <a:rPr lang="es-ES" sz="2000" dirty="0"/>
              <a:t>»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s-ES" sz="11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2000" dirty="0">
                <a:effectLst/>
              </a:rPr>
              <a:t>«El trabajo que queremos: libre, creativo, participativo y solidario»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s-ES" sz="2000" dirty="0">
              <a:effectLst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2000" dirty="0">
                <a:effectLst/>
              </a:rPr>
              <a:t>Papa Francisco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br>
              <a:rPr lang="es-ES" sz="2000" dirty="0"/>
            </a:b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30FE04-9973-4C0F-B6DF-F485BC2AE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1" y="221272"/>
            <a:ext cx="1191403" cy="10295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2BD6FA-BD63-4C61-8111-BEBF4D154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1" y="-282775"/>
            <a:ext cx="5050370" cy="71407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bensound-adventure">
            <a:hlinkClick r:id="" action="ppaction://media"/>
            <a:extLst>
              <a:ext uri="{FF2B5EF4-FFF2-40B4-BE49-F238E27FC236}">
                <a16:creationId xmlns:a16="http://schemas.microsoft.com/office/drawing/2014/main" id="{8512C5F0-CE56-4EF5-8DBA-19A0470B5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57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Click="0" advTm="6000">
        <p159:morph option="byObjec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406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2519467" y="5380205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s-ES" sz="5100" dirty="0"/>
              <a:t>“Acoge, abraza, cuida, acompaña y lucha sin tregua que a nadie falte trabajo, </a:t>
            </a:r>
          </a:p>
          <a:p>
            <a:pPr algn="r">
              <a:lnSpc>
                <a:spcPct val="120000"/>
              </a:lnSpc>
            </a:pPr>
            <a:r>
              <a:rPr lang="es-ES" sz="5100" dirty="0"/>
              <a:t>ni techo, ni tierra”.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5CC52A-5810-414E-8660-D02C9C6E5080}"/>
              </a:ext>
            </a:extLst>
          </p:cNvPr>
          <p:cNvSpPr txBox="1">
            <a:spLocks/>
          </p:cNvSpPr>
          <p:nvPr/>
        </p:nvSpPr>
        <p:spPr>
          <a:xfrm>
            <a:off x="423360" y="252548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100" dirty="0"/>
              <a:t>“</a:t>
            </a:r>
            <a:r>
              <a:rPr lang="es-ES" sz="5100" dirty="0" err="1"/>
              <a:t>Babestu</a:t>
            </a:r>
            <a:r>
              <a:rPr lang="es-ES" sz="5100" dirty="0"/>
              <a:t>, </a:t>
            </a:r>
            <a:r>
              <a:rPr lang="es-ES" sz="5100" dirty="0" err="1"/>
              <a:t>besarkatu</a:t>
            </a:r>
            <a:r>
              <a:rPr lang="es-ES" sz="5100" dirty="0"/>
              <a:t>, </a:t>
            </a:r>
            <a:r>
              <a:rPr lang="es-ES" sz="5100" dirty="0" err="1"/>
              <a:t>zaindu</a:t>
            </a:r>
            <a:r>
              <a:rPr lang="es-ES" sz="5100" dirty="0"/>
              <a:t>, </a:t>
            </a:r>
            <a:r>
              <a:rPr lang="es-ES" sz="5100" dirty="0" err="1"/>
              <a:t>lagundu</a:t>
            </a:r>
            <a:r>
              <a:rPr lang="es-ES" sz="5100" dirty="0"/>
              <a:t> eta </a:t>
            </a:r>
            <a:r>
              <a:rPr lang="es-ES" sz="5100" dirty="0" err="1"/>
              <a:t>borrokatu</a:t>
            </a:r>
            <a:r>
              <a:rPr lang="es-ES" sz="5100" dirty="0"/>
              <a:t> </a:t>
            </a:r>
            <a:r>
              <a:rPr lang="es-ES" sz="5100" dirty="0" err="1"/>
              <a:t>atsedenik</a:t>
            </a:r>
            <a:r>
              <a:rPr lang="es-ES" sz="5100" dirty="0"/>
              <a:t> </a:t>
            </a:r>
            <a:r>
              <a:rPr lang="es-ES" sz="5100" dirty="0" err="1"/>
              <a:t>gabe</a:t>
            </a:r>
            <a:r>
              <a:rPr lang="es-ES" sz="5100" dirty="0"/>
              <a:t>, </a:t>
            </a:r>
            <a:r>
              <a:rPr lang="es-ES" sz="5100" dirty="0" err="1"/>
              <a:t>inori</a:t>
            </a:r>
            <a:r>
              <a:rPr lang="es-ES" sz="5100" dirty="0"/>
              <a:t> </a:t>
            </a:r>
            <a:r>
              <a:rPr lang="es-ES" sz="5100" dirty="0" err="1"/>
              <a:t>ez</a:t>
            </a:r>
            <a:r>
              <a:rPr lang="es-ES" sz="5100" dirty="0"/>
              <a:t> </a:t>
            </a:r>
            <a:r>
              <a:rPr lang="es-ES" sz="5100" dirty="0" err="1"/>
              <a:t>dakion</a:t>
            </a:r>
            <a:r>
              <a:rPr lang="es-ES" sz="5100" dirty="0"/>
              <a:t> falta </a:t>
            </a:r>
            <a:r>
              <a:rPr lang="es-ES" sz="5100" dirty="0" err="1"/>
              <a:t>lanik</a:t>
            </a:r>
            <a:r>
              <a:rPr lang="es-ES" sz="5100" dirty="0"/>
              <a:t>, </a:t>
            </a:r>
            <a:r>
              <a:rPr lang="es-ES" sz="5100" dirty="0" err="1"/>
              <a:t>bizilekurik</a:t>
            </a:r>
            <a:r>
              <a:rPr lang="es-ES" sz="5100" dirty="0"/>
              <a:t> </a:t>
            </a:r>
            <a:r>
              <a:rPr lang="es-ES" sz="5100" dirty="0" err="1"/>
              <a:t>zein</a:t>
            </a:r>
            <a:r>
              <a:rPr lang="es-ES" sz="5100" dirty="0"/>
              <a:t> </a:t>
            </a:r>
            <a:r>
              <a:rPr lang="es-ES" sz="5100" dirty="0" err="1"/>
              <a:t>lurrik</a:t>
            </a:r>
            <a:r>
              <a:rPr lang="es-ES" sz="5100" dirty="0"/>
              <a:t>”. 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412221-D719-48DC-9252-623E8921A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71" y="1958448"/>
            <a:ext cx="3253618" cy="31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8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Click="0" advTm="12000">
        <p15:prstTrans prst="peelOff"/>
      </p:transition>
    </mc:Choice>
    <mc:Fallback>
      <p:transition spd="slow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6A5A4-EDDA-4045-B564-1D34314ED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40ED0D-DDF4-4781-9AB5-55365E67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B3BDF0-FCBF-4B84-8406-58A83C69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63"/>
            <a:ext cx="9149444" cy="698651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5B49C8-3DB4-4720-A020-F678BF7BE8C0}"/>
              </a:ext>
            </a:extLst>
          </p:cNvPr>
          <p:cNvSpPr txBox="1">
            <a:spLocks/>
          </p:cNvSpPr>
          <p:nvPr/>
        </p:nvSpPr>
        <p:spPr>
          <a:xfrm>
            <a:off x="442418" y="3713161"/>
            <a:ext cx="8259163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Black"/>
                <a:ea typeface="+mj-ea"/>
                <a:cs typeface="Muli Black"/>
              </a:defRPr>
            </a:lvl1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ES" sz="3600" dirty="0"/>
              <a:t>BEHAR DANA, GIZALANA</a:t>
            </a:r>
            <a:br>
              <a:rPr lang="es-ES" sz="3600" dirty="0"/>
            </a:br>
            <a:r>
              <a:rPr lang="es-ES" sz="3600" dirty="0"/>
              <a:t>APUESTA POR EL TRABAJO INCLUSIVO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E7F5BB-C7C1-42F3-BC54-2078C3761A5B}"/>
              </a:ext>
            </a:extLst>
          </p:cNvPr>
          <p:cNvSpPr/>
          <p:nvPr/>
        </p:nvSpPr>
        <p:spPr>
          <a:xfrm>
            <a:off x="0" y="5190836"/>
            <a:ext cx="9144000" cy="1667164"/>
          </a:xfrm>
          <a:prstGeom prst="rect">
            <a:avLst/>
          </a:prstGeom>
          <a:solidFill>
            <a:srgbClr val="CD222D">
              <a:alpha val="9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30FE04-9973-4C0F-B6DF-F485BC2AE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1" y="5509640"/>
            <a:ext cx="1191403" cy="10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843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1419644" y="5130885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/>
            <a:r>
              <a:rPr lang="es-ES" dirty="0"/>
              <a:t>Trabajo inclusivo, digno, decente...</a:t>
            </a:r>
            <a:endParaRPr lang="es-ES" sz="7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C230637-47D0-4B6A-B791-51DB0AD02694}"/>
              </a:ext>
            </a:extLst>
          </p:cNvPr>
          <p:cNvSpPr/>
          <p:nvPr/>
        </p:nvSpPr>
        <p:spPr>
          <a:xfrm>
            <a:off x="7724356" y="5708666"/>
            <a:ext cx="770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CD222D"/>
                </a:solidFill>
                <a:latin typeface="Muli Black"/>
                <a:ea typeface="+mj-ea"/>
              </a:rPr>
              <a:t>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A7DF57-F7CC-472D-9398-517B1B9A82CC}"/>
              </a:ext>
            </a:extLst>
          </p:cNvPr>
          <p:cNvSpPr/>
          <p:nvPr/>
        </p:nvSpPr>
        <p:spPr>
          <a:xfrm>
            <a:off x="358915" y="376090"/>
            <a:ext cx="52725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400" dirty="0" err="1">
                <a:solidFill>
                  <a:srgbClr val="CD222D"/>
                </a:solidFill>
                <a:latin typeface="Muli Black"/>
                <a:ea typeface="+mj-ea"/>
              </a:rPr>
              <a:t>Lan</a:t>
            </a:r>
            <a:r>
              <a:rPr lang="es-ES" sz="4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4400" dirty="0" err="1">
                <a:solidFill>
                  <a:srgbClr val="CD222D"/>
                </a:solidFill>
                <a:latin typeface="Muli Black"/>
                <a:ea typeface="+mj-ea"/>
              </a:rPr>
              <a:t>inklusiboa</a:t>
            </a:r>
            <a:r>
              <a:rPr lang="es-ES" sz="4400" dirty="0">
                <a:solidFill>
                  <a:srgbClr val="CD222D"/>
                </a:solidFill>
                <a:latin typeface="Muli Black"/>
                <a:ea typeface="+mj-ea"/>
              </a:rPr>
              <a:t>, </a:t>
            </a:r>
            <a:r>
              <a:rPr lang="es-ES" sz="4400" dirty="0" err="1">
                <a:solidFill>
                  <a:srgbClr val="CD222D"/>
                </a:solidFill>
                <a:latin typeface="Muli Black"/>
                <a:ea typeface="+mj-ea"/>
              </a:rPr>
              <a:t>duina</a:t>
            </a:r>
            <a:r>
              <a:rPr lang="es-ES" sz="4400" dirty="0">
                <a:solidFill>
                  <a:srgbClr val="CD222D"/>
                </a:solidFill>
                <a:latin typeface="Muli Black"/>
                <a:ea typeface="+mj-ea"/>
              </a:rPr>
              <a:t>, </a:t>
            </a:r>
          </a:p>
          <a:p>
            <a:pPr lvl="0"/>
            <a:r>
              <a:rPr lang="es-ES" sz="4400" dirty="0" err="1">
                <a:solidFill>
                  <a:srgbClr val="CD222D"/>
                </a:solidFill>
                <a:latin typeface="Muli Black"/>
                <a:ea typeface="+mj-ea"/>
              </a:rPr>
              <a:t>ondradua</a:t>
            </a:r>
            <a:r>
              <a:rPr lang="es-ES" sz="4400" dirty="0">
                <a:solidFill>
                  <a:srgbClr val="CD222D"/>
                </a:solidFill>
                <a:latin typeface="Muli Black"/>
                <a:ea typeface="+mj-ea"/>
              </a:rPr>
              <a:t>... </a:t>
            </a:r>
            <a:endParaRPr lang="es-ES" sz="7200" dirty="0">
              <a:solidFill>
                <a:prstClr val="black"/>
              </a:solidFill>
            </a:endParaRPr>
          </a:p>
        </p:txBody>
      </p:sp>
      <p:sp>
        <p:nvSpPr>
          <p:cNvPr id="2" name="AutoShape 2" descr="sala espera empleo.png">
            <a:extLst>
              <a:ext uri="{FF2B5EF4-FFF2-40B4-BE49-F238E27FC236}">
                <a16:creationId xmlns:a16="http://schemas.microsoft.com/office/drawing/2014/main" id="{FE0B9480-CF9E-41AC-AEC9-02ABDC2F2C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0C8EF3-66E1-4616-8A85-B93DF65D0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21" y="2106105"/>
            <a:ext cx="5257157" cy="2482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822F53-302C-47F8-A650-85CB7DF073F2}"/>
              </a:ext>
            </a:extLst>
          </p:cNvPr>
          <p:cNvSpPr/>
          <p:nvPr/>
        </p:nvSpPr>
        <p:spPr>
          <a:xfrm>
            <a:off x="2995213" y="636628"/>
            <a:ext cx="23173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CD222D"/>
                </a:solidFill>
                <a:latin typeface="Muli Black"/>
              </a:rPr>
              <a:t>HAU</a:t>
            </a:r>
            <a:r>
              <a:rPr lang="es-ES" sz="8000" b="1" dirty="0">
                <a:solidFill>
                  <a:srgbClr val="CD222D"/>
                </a:solidFill>
                <a:latin typeface="Muli Black"/>
              </a:rPr>
              <a:t> </a:t>
            </a:r>
            <a:r>
              <a:rPr lang="es-ES" sz="4800" b="1" dirty="0">
                <a:solidFill>
                  <a:srgbClr val="CD222D"/>
                </a:solidFill>
                <a:latin typeface="Muli Black"/>
              </a:rPr>
              <a:t>DA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7277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002" y="-2207727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5056833" y="5218095"/>
            <a:ext cx="3681814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sz="3600" dirty="0"/>
              <a:t>Poner en el centro </a:t>
            </a:r>
          </a:p>
          <a:p>
            <a:pPr algn="r">
              <a:lnSpc>
                <a:spcPct val="100000"/>
              </a:lnSpc>
            </a:pPr>
            <a:r>
              <a:rPr lang="es-ES" sz="3600" dirty="0"/>
              <a:t>a la persona.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DED09BC-C077-4727-9EEB-C97EE4F559A4}"/>
              </a:ext>
            </a:extLst>
          </p:cNvPr>
          <p:cNvSpPr txBox="1">
            <a:spLocks/>
          </p:cNvSpPr>
          <p:nvPr/>
        </p:nvSpPr>
        <p:spPr>
          <a:xfrm>
            <a:off x="501310" y="412569"/>
            <a:ext cx="5819861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>
              <a:spcBef>
                <a:spcPts val="600"/>
              </a:spcBef>
            </a:pPr>
            <a:r>
              <a:rPr lang="es-ES" sz="3600" dirty="0" err="1"/>
              <a:t>Pertsona</a:t>
            </a:r>
            <a:r>
              <a:rPr lang="es-ES" sz="3600" dirty="0"/>
              <a:t> </a:t>
            </a:r>
            <a:r>
              <a:rPr lang="es-ES" sz="3600" dirty="0" err="1"/>
              <a:t>erdigunean</a:t>
            </a:r>
            <a:r>
              <a:rPr lang="es-ES" sz="3600" dirty="0"/>
              <a:t> </a:t>
            </a:r>
          </a:p>
          <a:p>
            <a:pPr>
              <a:spcBef>
                <a:spcPts val="600"/>
              </a:spcBef>
            </a:pPr>
            <a:r>
              <a:rPr lang="es-ES" sz="3600" dirty="0" err="1"/>
              <a:t>jartzea</a:t>
            </a:r>
            <a:r>
              <a:rPr lang="es-ES" sz="360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4A03E1-153F-4549-9825-DE26C2CFB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79" y="1245044"/>
            <a:ext cx="4333041" cy="43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switch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843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2076970" y="5308966"/>
            <a:ext cx="6736360" cy="101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sz="2800" dirty="0"/>
              <a:t>Distribuir de manera justa y digna el empleo y reconocer todos los trabajos de cuidado necesarios para la vida humana.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31750FB-8D80-4845-A0D1-524285819D65}"/>
              </a:ext>
            </a:extLst>
          </p:cNvPr>
          <p:cNvSpPr txBox="1">
            <a:spLocks/>
          </p:cNvSpPr>
          <p:nvPr/>
        </p:nvSpPr>
        <p:spPr>
          <a:xfrm>
            <a:off x="323716" y="412569"/>
            <a:ext cx="6940547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dirty="0" err="1"/>
              <a:t>Enplegua</a:t>
            </a:r>
            <a:r>
              <a:rPr lang="es-ES" sz="2800" dirty="0"/>
              <a:t> </a:t>
            </a:r>
            <a:r>
              <a:rPr lang="es-ES" sz="2800" dirty="0" err="1"/>
              <a:t>modu</a:t>
            </a:r>
            <a:r>
              <a:rPr lang="es-ES" sz="2800" dirty="0"/>
              <a:t> </a:t>
            </a:r>
            <a:r>
              <a:rPr lang="es-ES" sz="2800" dirty="0" err="1"/>
              <a:t>justu</a:t>
            </a:r>
            <a:r>
              <a:rPr lang="es-ES" sz="2800" dirty="0"/>
              <a:t> eta </a:t>
            </a:r>
            <a:r>
              <a:rPr lang="es-ES" sz="2800" dirty="0" err="1"/>
              <a:t>duinean</a:t>
            </a:r>
            <a:r>
              <a:rPr lang="es-ES" sz="2800" dirty="0"/>
              <a:t> </a:t>
            </a:r>
            <a:r>
              <a:rPr lang="es-ES" sz="2800" dirty="0" err="1"/>
              <a:t>banatzea</a:t>
            </a:r>
            <a:r>
              <a:rPr lang="es-ES" sz="2800" dirty="0"/>
              <a:t>, eta </a:t>
            </a:r>
            <a:r>
              <a:rPr lang="es-ES" sz="2800" dirty="0" err="1"/>
              <a:t>gizakion</a:t>
            </a:r>
            <a:r>
              <a:rPr lang="es-ES" sz="2800" dirty="0"/>
              <a:t> </a:t>
            </a:r>
            <a:r>
              <a:rPr lang="es-ES" sz="2800" dirty="0" err="1"/>
              <a:t>bizitzarako</a:t>
            </a:r>
            <a:r>
              <a:rPr lang="es-ES" sz="2800" dirty="0"/>
              <a:t> </a:t>
            </a:r>
            <a:r>
              <a:rPr lang="es-ES" sz="2800" dirty="0" err="1"/>
              <a:t>beharrezkoak</a:t>
            </a:r>
            <a:r>
              <a:rPr lang="es-ES" sz="2800" dirty="0"/>
              <a:t> </a:t>
            </a:r>
            <a:r>
              <a:rPr lang="es-ES" sz="2800" dirty="0" err="1"/>
              <a:t>diren</a:t>
            </a:r>
            <a:r>
              <a:rPr lang="es-ES" sz="2800" dirty="0"/>
              <a:t> </a:t>
            </a:r>
            <a:r>
              <a:rPr lang="es-ES" sz="2800" dirty="0" err="1"/>
              <a:t>zaintza-lan</a:t>
            </a:r>
            <a:r>
              <a:rPr lang="es-ES" sz="2800" dirty="0"/>
              <a:t> </a:t>
            </a:r>
            <a:r>
              <a:rPr lang="es-ES" sz="2800" dirty="0" err="1"/>
              <a:t>guztiak</a:t>
            </a:r>
            <a:r>
              <a:rPr lang="es-ES" sz="2800" dirty="0"/>
              <a:t> </a:t>
            </a:r>
            <a:r>
              <a:rPr lang="es-ES" sz="2800" dirty="0" err="1"/>
              <a:t>onartzea</a:t>
            </a:r>
            <a:r>
              <a:rPr lang="es-ES" sz="2800" dirty="0"/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CCCBF2-2FF8-407C-8DB7-C69530DD1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148" y="2162279"/>
            <a:ext cx="4015818" cy="27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sh dir="u"/>
      </p:transition>
    </mc:Choice>
    <mc:Fallback>
      <p:transition spd="slow"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843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2317187" y="5309105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s-ES" sz="4600" dirty="0"/>
              <a:t>Luchar por condiciones dignas de empleo: humanizar el trabajo.  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BA6A6A5-22D4-4869-ADFB-C5B651EC0EA9}"/>
              </a:ext>
            </a:extLst>
          </p:cNvPr>
          <p:cNvSpPr/>
          <p:nvPr/>
        </p:nvSpPr>
        <p:spPr>
          <a:xfrm>
            <a:off x="515044" y="630764"/>
            <a:ext cx="6572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Lan-baldintza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duinen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alde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borroka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egitea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: lana </a:t>
            </a:r>
            <a:r>
              <a:rPr lang="es-ES" sz="3600" dirty="0" err="1">
                <a:solidFill>
                  <a:srgbClr val="CD222D"/>
                </a:solidFill>
                <a:latin typeface="Muli Black"/>
                <a:ea typeface="+mj-ea"/>
              </a:rPr>
              <a:t>humanizatzea</a:t>
            </a:r>
            <a:r>
              <a:rPr lang="es-ES" sz="3600" dirty="0">
                <a:solidFill>
                  <a:srgbClr val="CD222D"/>
                </a:solidFill>
                <a:latin typeface="Muli Black"/>
                <a:ea typeface="+mj-ea"/>
              </a:rPr>
              <a:t>. </a:t>
            </a:r>
            <a:endParaRPr lang="es-ES" sz="4000" dirty="0">
              <a:solidFill>
                <a:srgbClr val="CD222D"/>
              </a:solidFill>
              <a:latin typeface="Muli Black"/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90D9B9-7DC4-414F-9A5F-C6F80527C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47" y="1901127"/>
            <a:ext cx="4701819" cy="30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>
        <p14:flip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843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2356701" y="5049490"/>
            <a:ext cx="6407887" cy="1815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s-ES" sz="4100" dirty="0"/>
              <a:t>Luchar por la defensa de los derechos humanos y desvincular</a:t>
            </a:r>
          </a:p>
          <a:p>
            <a:pPr algn="r">
              <a:lnSpc>
                <a:spcPct val="120000"/>
              </a:lnSpc>
            </a:pPr>
            <a:r>
              <a:rPr lang="es-ES" sz="4100" dirty="0"/>
              <a:t>derechos y empleo.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73411BF-914E-41C7-A480-12672BCD3782}"/>
              </a:ext>
            </a:extLst>
          </p:cNvPr>
          <p:cNvSpPr txBox="1">
            <a:spLocks/>
          </p:cNvSpPr>
          <p:nvPr/>
        </p:nvSpPr>
        <p:spPr>
          <a:xfrm>
            <a:off x="501447" y="290344"/>
            <a:ext cx="6153877" cy="181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3500" dirty="0"/>
              <a:t>Giza </a:t>
            </a:r>
            <a:r>
              <a:rPr lang="es-ES" sz="3500" dirty="0" err="1"/>
              <a:t>eskubideak</a:t>
            </a:r>
            <a:r>
              <a:rPr lang="es-ES" sz="3500" dirty="0"/>
              <a:t> </a:t>
            </a:r>
            <a:r>
              <a:rPr lang="es-ES" sz="3500" dirty="0" err="1"/>
              <a:t>defendatzeko</a:t>
            </a:r>
            <a:r>
              <a:rPr lang="es-ES" sz="3500" dirty="0"/>
              <a:t> </a:t>
            </a:r>
            <a:r>
              <a:rPr lang="es-ES" sz="3500" dirty="0" err="1"/>
              <a:t>lan</a:t>
            </a:r>
            <a:r>
              <a:rPr lang="es-ES" sz="3500" dirty="0"/>
              <a:t> </a:t>
            </a:r>
            <a:r>
              <a:rPr lang="es-ES" sz="3500" dirty="0" err="1"/>
              <a:t>egitea</a:t>
            </a:r>
            <a:r>
              <a:rPr lang="es-ES" sz="3500" dirty="0"/>
              <a:t>, eta </a:t>
            </a:r>
            <a:r>
              <a:rPr lang="es-ES" sz="3500" dirty="0" err="1"/>
              <a:t>eskubideak</a:t>
            </a:r>
            <a:r>
              <a:rPr lang="es-ES" sz="3500" dirty="0"/>
              <a:t> eta lana </a:t>
            </a:r>
            <a:r>
              <a:rPr lang="es-ES" sz="3500" dirty="0" err="1"/>
              <a:t>bereiztea</a:t>
            </a:r>
            <a:r>
              <a:rPr lang="es-ES" sz="3500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374297-5552-4510-AFFF-544210E27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58" y="1869619"/>
            <a:ext cx="4430598" cy="32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8000">
        <p14:reveal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0843" y="-2236008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685800" y="2865437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4347A67-7895-48C8-BBF3-749F0520AA84}"/>
              </a:ext>
            </a:extLst>
          </p:cNvPr>
          <p:cNvSpPr/>
          <p:nvPr/>
        </p:nvSpPr>
        <p:spPr>
          <a:xfrm>
            <a:off x="2748957" y="5072646"/>
            <a:ext cx="5933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dirty="0">
                <a:solidFill>
                  <a:srgbClr val="CD222D"/>
                </a:solidFill>
                <a:latin typeface="Muli Black"/>
                <a:ea typeface="+mj-ea"/>
              </a:rPr>
              <a:t>Es SEGURIDAD en el lugar de trabajo y PROTECCIÓN SOCIAL para las familias.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29D5F3-128C-4B7C-B0FC-ACB7A927C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688" y="2067654"/>
            <a:ext cx="4046624" cy="263643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98AB09F-A371-40F7-BF93-3A2411F114E2}"/>
              </a:ext>
            </a:extLst>
          </p:cNvPr>
          <p:cNvSpPr/>
          <p:nvPr/>
        </p:nvSpPr>
        <p:spPr>
          <a:xfrm>
            <a:off x="540456" y="320193"/>
            <a:ext cx="5560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>
                <a:solidFill>
                  <a:srgbClr val="CD222D"/>
                </a:solidFill>
                <a:latin typeface="Muli Black"/>
                <a:ea typeface="+mj-ea"/>
              </a:rPr>
              <a:t>Lantokiko</a:t>
            </a:r>
            <a:r>
              <a:rPr lang="pt-BR" sz="3200" dirty="0">
                <a:solidFill>
                  <a:srgbClr val="CD222D"/>
                </a:solidFill>
                <a:latin typeface="Muli Black"/>
                <a:ea typeface="+mj-ea"/>
              </a:rPr>
              <a:t> SEGURTASUNA da, </a:t>
            </a:r>
          </a:p>
          <a:p>
            <a:r>
              <a:rPr lang="pt-BR" sz="3200" dirty="0" err="1">
                <a:solidFill>
                  <a:srgbClr val="CD222D"/>
                </a:solidFill>
                <a:latin typeface="Muli Black"/>
                <a:ea typeface="+mj-ea"/>
              </a:rPr>
              <a:t>eta</a:t>
            </a:r>
            <a:r>
              <a:rPr lang="pt-BR" sz="32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pt-BR" sz="3200" dirty="0" err="1">
                <a:solidFill>
                  <a:srgbClr val="CD222D"/>
                </a:solidFill>
                <a:latin typeface="Muli Black"/>
                <a:ea typeface="+mj-ea"/>
              </a:rPr>
              <a:t>familientzako</a:t>
            </a:r>
            <a:r>
              <a:rPr lang="pt-BR" sz="32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</a:p>
          <a:p>
            <a:r>
              <a:rPr lang="pt-BR" sz="3200" dirty="0">
                <a:solidFill>
                  <a:srgbClr val="CD222D"/>
                </a:solidFill>
                <a:latin typeface="Muli Black"/>
                <a:ea typeface="+mj-ea"/>
              </a:rPr>
              <a:t>BABES SOZIALA.</a:t>
            </a:r>
            <a:endParaRPr lang="es-ES" sz="3200" dirty="0">
              <a:solidFill>
                <a:srgbClr val="CD222D"/>
              </a:solidFill>
              <a:latin typeface="Muli Black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38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wind"/>
      </p:transition>
    </mc:Choice>
    <mc:Fallback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1CF8AF-08FC-4EE9-8022-44416862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5900" y="-2494791"/>
            <a:ext cx="7117900" cy="71179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F44211-3802-4511-9073-F50F1A52EF75}"/>
              </a:ext>
            </a:extLst>
          </p:cNvPr>
          <p:cNvSpPr txBox="1">
            <a:spLocks/>
          </p:cNvSpPr>
          <p:nvPr/>
        </p:nvSpPr>
        <p:spPr>
          <a:xfrm>
            <a:off x="685800" y="2865437"/>
            <a:ext cx="6400800" cy="1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85DCA-C6AE-4D1A-A6A5-CE1B813A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0795"/>
            <a:ext cx="1099823" cy="92067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062F85-91D9-4C97-8949-6E7936AA7097}"/>
              </a:ext>
            </a:extLst>
          </p:cNvPr>
          <p:cNvSpPr/>
          <p:nvPr/>
        </p:nvSpPr>
        <p:spPr>
          <a:xfrm>
            <a:off x="327250" y="431151"/>
            <a:ext cx="711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“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Gazteen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langabezia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,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seriotasunik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eza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eta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lan-eskubideen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gabezia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ez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dira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saihetsezinak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,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irabaziak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pertsonen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gainetik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jartzen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dituen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sistema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ekonomiko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baten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emaitza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baizik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”.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Frantzisko</a:t>
            </a:r>
            <a:r>
              <a:rPr lang="es-ES" sz="2400" dirty="0">
                <a:solidFill>
                  <a:srgbClr val="CD222D"/>
                </a:solidFill>
                <a:latin typeface="Muli Black"/>
                <a:ea typeface="+mj-ea"/>
              </a:rPr>
              <a:t> Aita </a:t>
            </a:r>
            <a:r>
              <a:rPr lang="es-ES" sz="2400" dirty="0" err="1">
                <a:solidFill>
                  <a:srgbClr val="CD222D"/>
                </a:solidFill>
                <a:latin typeface="Muli Black"/>
                <a:ea typeface="+mj-ea"/>
              </a:rPr>
              <a:t>Santua</a:t>
            </a:r>
            <a:endParaRPr lang="es-ES" sz="2400" dirty="0">
              <a:solidFill>
                <a:srgbClr val="CD222D"/>
              </a:solidFill>
              <a:latin typeface="Muli Black"/>
              <a:ea typeface="+mj-ea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7C87A9-3BC5-4398-A525-FCEF37311B9C}"/>
              </a:ext>
            </a:extLst>
          </p:cNvPr>
          <p:cNvSpPr/>
          <p:nvPr/>
        </p:nvSpPr>
        <p:spPr>
          <a:xfrm>
            <a:off x="2057400" y="5043574"/>
            <a:ext cx="6701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solidFill>
                  <a:srgbClr val="CD222D"/>
                </a:solidFill>
                <a:latin typeface="Muli Black"/>
              </a:rPr>
              <a:t>“El desempleo juvenil, la informalidad y la falta de derechos laborales no son inevitables, son resultado de un sistema económico que pone los beneficios por encima de la persona”. Papa Francisco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5AA371-1A9B-4A30-B74B-9164C98A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56" y="2141366"/>
            <a:ext cx="4466544" cy="27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8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000">
        <p14:ferris dir="l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94134C-6311-486C-B8A1-6E22CDA39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37" y="1846725"/>
            <a:ext cx="5616726" cy="3164550"/>
          </a:xfrm>
          <a:prstGeom prst="rect">
            <a:avLst/>
          </a:prstGeom>
          <a:effectLst>
            <a:glow rad="317500">
              <a:schemeClr val="accent1">
                <a:alpha val="0"/>
              </a:schemeClr>
            </a:glo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B0A5D7F-15EC-4F11-9B22-FDCFAF45F80F}"/>
              </a:ext>
            </a:extLst>
          </p:cNvPr>
          <p:cNvSpPr txBox="1">
            <a:spLocks/>
          </p:cNvSpPr>
          <p:nvPr/>
        </p:nvSpPr>
        <p:spPr>
          <a:xfrm>
            <a:off x="1604206" y="5361902"/>
            <a:ext cx="7217545" cy="1597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D222D"/>
                </a:solidFill>
                <a:latin typeface="Muli Black"/>
                <a:ea typeface="+mj-ea"/>
                <a:cs typeface="Muli Black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s-ES" sz="4200" b="1" dirty="0">
                <a:solidFill>
                  <a:srgbClr val="C00000"/>
                </a:solidFill>
              </a:rPr>
              <a:t>Toda la comunidad cristiana está llamada a visibilizar y denunciar la situación de desigualdad en el acceso al trabajo decente. Todos y todas podemos hacer algo desde nuestras organizaciones, parroquias o lugares de compromiso.</a:t>
            </a:r>
          </a:p>
          <a:p>
            <a:pPr algn="r"/>
            <a:endParaRPr lang="es-ES" sz="4200" b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244A47E-E6C3-4C45-AAF3-AC04FC51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10" y="2041432"/>
            <a:ext cx="615730" cy="53208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52EF937-048A-4154-907A-13EC56630E7A}"/>
              </a:ext>
            </a:extLst>
          </p:cNvPr>
          <p:cNvSpPr/>
          <p:nvPr/>
        </p:nvSpPr>
        <p:spPr>
          <a:xfrm>
            <a:off x="386024" y="319692"/>
            <a:ext cx="665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Kristau-komunitate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osoari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dei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egiten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diogu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lan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ondradu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bat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eskuratzeko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orduan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dagoen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desberdintasun-egoera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bistaratzeko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eta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salatzeko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.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Denok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egin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dezakegu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zerbait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gure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erakundeetatik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,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parrokietatik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edo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 </a:t>
            </a:r>
            <a:r>
              <a:rPr lang="es-ES" sz="2000" b="1" dirty="0" err="1">
                <a:solidFill>
                  <a:srgbClr val="CD222D"/>
                </a:solidFill>
                <a:latin typeface="Muli Black"/>
                <a:ea typeface="+mj-ea"/>
              </a:rPr>
              <a:t>konpromiso-lekuetatik</a:t>
            </a:r>
            <a:r>
              <a:rPr lang="es-ES" sz="2000" b="1" dirty="0">
                <a:solidFill>
                  <a:srgbClr val="CD222D"/>
                </a:solidFill>
                <a:latin typeface="Muli Black"/>
                <a:ea typeface="+mj-ea"/>
              </a:rPr>
              <a:t>.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4604F8-77B1-433F-94AB-22F9ED972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4" y="232895"/>
            <a:ext cx="1097313" cy="9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349</Words>
  <Application>Microsoft Office PowerPoint</Application>
  <PresentationFormat>Presentación en pantalla (4:3)</PresentationFormat>
  <Paragraphs>34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Muli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Gonzalo</dc:creator>
  <cp:lastModifiedBy>Cristina Gonzalo</cp:lastModifiedBy>
  <cp:revision>44</cp:revision>
  <dcterms:created xsi:type="dcterms:W3CDTF">2022-02-28T13:48:03Z</dcterms:created>
  <dcterms:modified xsi:type="dcterms:W3CDTF">2022-03-08T14:59:31Z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5959237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